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84" r:id="rId11"/>
    <p:sldId id="285" r:id="rId12"/>
    <p:sldId id="282" r:id="rId13"/>
    <p:sldId id="286" r:id="rId14"/>
    <p:sldId id="287" r:id="rId15"/>
    <p:sldId id="288" r:id="rId16"/>
    <p:sldId id="289" r:id="rId17"/>
    <p:sldId id="292" r:id="rId18"/>
    <p:sldId id="290" r:id="rId19"/>
    <p:sldId id="295" r:id="rId20"/>
    <p:sldId id="294" r:id="rId21"/>
    <p:sldId id="274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704623460529002"/>
          <c:y val="5.2205691023759604E-2"/>
          <c:w val="0.86929015094832662"/>
          <c:h val="0.84709729707688841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Crime Reported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1.157407407407408E-2"/>
                  <c:y val="-7.9365079365079465E-3"/>
                </c:manualLayout>
              </c:layout>
              <c:showVal val="1"/>
            </c:dLbl>
            <c:dLbl>
              <c:idx val="1"/>
              <c:layout>
                <c:manualLayout>
                  <c:x val="2.0833333333333395E-2"/>
                  <c:y val="-3.1746031746031779E-2"/>
                </c:manualLayout>
              </c:layout>
              <c:showVal val="1"/>
            </c:dLbl>
            <c:dLbl>
              <c:idx val="2"/>
              <c:layout>
                <c:manualLayout>
                  <c:x val="9.2592592592592986E-3"/>
                  <c:y val="-1.5873015873015883E-2"/>
                </c:manualLayout>
              </c:layout>
              <c:showVal val="1"/>
            </c:dLbl>
            <c:dLbl>
              <c:idx val="3"/>
              <c:layout>
                <c:manualLayout>
                  <c:x val="6.9444444444444562E-3"/>
                  <c:y val="-2.7777777777777891E-2"/>
                </c:manualLayout>
              </c:layout>
              <c:showVal val="1"/>
            </c:dLbl>
            <c:dLbl>
              <c:idx val="4"/>
              <c:layout>
                <c:manualLayout>
                  <c:x val="4.6296296296296433E-3"/>
                  <c:y val="-3.5714285714285712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GB" sz="1800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Peshawar</c:v>
                </c:pt>
                <c:pt idx="1">
                  <c:v>Charsadda</c:v>
                </c:pt>
                <c:pt idx="2">
                  <c:v>Nowshera</c:v>
                </c:pt>
                <c:pt idx="3">
                  <c:v>Mardan</c:v>
                </c:pt>
                <c:pt idx="4">
                  <c:v>Swabi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22830</c:v>
                </c:pt>
                <c:pt idx="1">
                  <c:v>8481</c:v>
                </c:pt>
                <c:pt idx="2">
                  <c:v>7786</c:v>
                </c:pt>
                <c:pt idx="3">
                  <c:v>10197</c:v>
                </c:pt>
                <c:pt idx="4">
                  <c:v>6422</c:v>
                </c:pt>
              </c:numCache>
            </c:numRef>
          </c:val>
        </c:ser>
        <c:gapWidth val="147"/>
        <c:gapDepth val="9"/>
        <c:shape val="cylinder"/>
        <c:axId val="96908800"/>
        <c:axId val="96910336"/>
        <c:axId val="0"/>
      </c:bar3DChart>
      <c:catAx>
        <c:axId val="9690880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 sz="1800"/>
            </a:pPr>
            <a:endParaRPr lang="en-US"/>
          </a:p>
        </c:txPr>
        <c:crossAx val="96910336"/>
        <c:crosses val="autoZero"/>
        <c:auto val="1"/>
        <c:lblAlgn val="ctr"/>
        <c:lblOffset val="100"/>
      </c:catAx>
      <c:valAx>
        <c:axId val="9691033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GB" sz="1800"/>
            </a:pPr>
            <a:endParaRPr lang="en-US"/>
          </a:p>
        </c:txPr>
        <c:crossAx val="9690880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87B89-B5E8-4EC6-9A47-47594F894A9D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C131B-6774-4A90-A46C-B1DCA5B4B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A47B1-13DF-4042-8AA6-9DF7F540F073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CCEFD-4620-44CC-917A-8C628F1BF9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23-04-2015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unstats.un.org/unsd/cr/registry/regcst.asp?Cl=4&amp;Top=1&amp;Lg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Institutions:</a:t>
            </a:r>
            <a:br>
              <a:rPr lang="en-US" dirty="0" smtClean="0"/>
            </a:br>
            <a:r>
              <a:rPr lang="en-US" dirty="0" smtClean="0">
                <a:latin typeface="Algerian" pitchFamily="82" charset="0"/>
              </a:rPr>
              <a:t>Politics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IMRAN AHMAD SAJID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Political Systems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Monarchy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Democracy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Authoritarianism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Totalitarianism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Monarchy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Monarchy</a:t>
            </a:r>
            <a:r>
              <a:rPr lang="en-US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(one ruler) is a political system in which a single family rules from generation to generation. </a:t>
            </a:r>
          </a:p>
          <a:p>
            <a:r>
              <a:rPr lang="en-US" dirty="0" smtClean="0"/>
              <a:t>Monarchy is commonly found in the ancient agrarian societies. </a:t>
            </a:r>
          </a:p>
          <a:p>
            <a:r>
              <a:rPr lang="en-US" dirty="0" smtClean="0"/>
              <a:t>In the world today, 26 nations have royal families*. </a:t>
            </a:r>
          </a:p>
          <a:p>
            <a:r>
              <a:rPr lang="en-US" dirty="0" smtClean="0"/>
              <a:t>Monarchy is legitimized by tradition (Weber).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53340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*in Europe, Sweden, Denmark, GB, Netherlands, Liechtenstein, Luxembourg, Belgium, Spain and Monaco; in Middle East: Jordan, Saudi Arabia, Oman, Qatar, Bahrain, and Kuwait; in Africa, Lesotho, Swaziland, and Morocco; in Asian: Brunei, Tonga, Thailand, Malaysia, Cambodia, and Japan.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Democracy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is a political system that gives power to the people as a whole</a:t>
            </a:r>
            <a:r>
              <a:rPr lang="en-US" dirty="0" smtClean="0"/>
              <a:t>. </a:t>
            </a:r>
          </a:p>
          <a:p>
            <a:r>
              <a:rPr lang="en-US" u="sng" dirty="0" smtClean="0"/>
              <a:t>Representative democracy</a:t>
            </a:r>
            <a:r>
              <a:rPr lang="en-US" dirty="0" smtClean="0"/>
              <a:t>: a form of democracy that puts authority in the hands of leaders chosen by the people in elections. </a:t>
            </a:r>
          </a:p>
          <a:p>
            <a:r>
              <a:rPr lang="en-US" dirty="0" smtClean="0"/>
              <a:t>Democracy and rational-legal authority go together.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High Income Nations are not TRULY DEMOCRATIC for Two reasons</a:t>
            </a:r>
          </a:p>
          <a:p>
            <a:pPr lvl="1"/>
            <a:r>
              <a:rPr lang="en-US" dirty="0" smtClean="0"/>
              <a:t>First, there is the problem of </a:t>
            </a:r>
            <a:r>
              <a:rPr lang="en-US" b="1" u="sng" dirty="0" smtClean="0"/>
              <a:t>bureaucracy</a:t>
            </a:r>
            <a:r>
              <a:rPr lang="en-US" dirty="0" smtClean="0"/>
              <a:t>. Bureaucrats and all other government employees have powers and run the affairs of government but </a:t>
            </a:r>
            <a:r>
              <a:rPr lang="en-US" b="1" u="sng" dirty="0" smtClean="0"/>
              <a:t>they are never elected </a:t>
            </a:r>
            <a:r>
              <a:rPr lang="en-US" dirty="0" smtClean="0"/>
              <a:t>by anyone and do not have to answer directly to the people. </a:t>
            </a:r>
          </a:p>
          <a:p>
            <a:pPr lvl="1"/>
            <a:r>
              <a:rPr lang="en-US" dirty="0" smtClean="0"/>
              <a:t>Second, there is the problem of </a:t>
            </a:r>
            <a:r>
              <a:rPr lang="en-US" b="1" u="sng" dirty="0" smtClean="0"/>
              <a:t>economic inequality</a:t>
            </a:r>
            <a:r>
              <a:rPr lang="en-US" dirty="0" smtClean="0"/>
              <a:t>. The rich people have far more political power than poor people. All of the most visible voices in today’s political debates—from </a:t>
            </a:r>
            <a:r>
              <a:rPr lang="en-US" dirty="0" err="1" smtClean="0"/>
              <a:t>Obama</a:t>
            </a:r>
            <a:r>
              <a:rPr lang="en-US" dirty="0" smtClean="0"/>
              <a:t> to Clinton to McCain to Sarah </a:t>
            </a:r>
            <a:r>
              <a:rPr lang="en-US" dirty="0" err="1" smtClean="0"/>
              <a:t>Palin</a:t>
            </a:r>
            <a:r>
              <a:rPr lang="en-US" dirty="0" smtClean="0"/>
              <a:t>—are among the county’s richest people. And in the game of politics “Money Talks”.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Authoritarianism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Authoritarianism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is a political system that denies the people participation in government. </a:t>
            </a:r>
          </a:p>
          <a:p>
            <a:r>
              <a:rPr lang="en-US" dirty="0" smtClean="0"/>
              <a:t>An authoritarian government is </a:t>
            </a:r>
            <a:r>
              <a:rPr lang="en-US" u="sng" dirty="0" smtClean="0"/>
              <a:t>indifferent to people’s needs</a:t>
            </a:r>
            <a:r>
              <a:rPr lang="en-US" dirty="0" smtClean="0"/>
              <a:t>, offers them </a:t>
            </a:r>
            <a:r>
              <a:rPr lang="en-US" u="sng" dirty="0" smtClean="0"/>
              <a:t>no voice in selecting leaders</a:t>
            </a:r>
            <a:r>
              <a:rPr lang="en-US" dirty="0" smtClean="0"/>
              <a:t>, and uses force in response to dissent or opposition. </a:t>
            </a:r>
          </a:p>
          <a:p>
            <a:r>
              <a:rPr lang="en-US" dirty="0" smtClean="0"/>
              <a:t>The absolute monarchies in </a:t>
            </a:r>
            <a:r>
              <a:rPr lang="en-US" b="1" dirty="0" smtClean="0"/>
              <a:t>Saudi Arabia </a:t>
            </a:r>
            <a:r>
              <a:rPr lang="en-US" dirty="0" smtClean="0"/>
              <a:t>and </a:t>
            </a:r>
            <a:r>
              <a:rPr lang="en-US" b="1" dirty="0" smtClean="0"/>
              <a:t>Oman </a:t>
            </a:r>
            <a:r>
              <a:rPr lang="en-US" dirty="0" smtClean="0"/>
              <a:t>are authoritarian, as is the military junta in Ethiopia.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Totalitarianism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Totalitarianism </a:t>
            </a:r>
            <a:r>
              <a:rPr lang="en-US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is a highly centralized political system that extensively regulates people’s lives. </a:t>
            </a:r>
          </a:p>
          <a:p>
            <a:r>
              <a:rPr lang="en-US" dirty="0" smtClean="0"/>
              <a:t>Such governments have a “total” concentration of power, allowing no organized opposition. </a:t>
            </a:r>
          </a:p>
          <a:p>
            <a:r>
              <a:rPr lang="en-US" dirty="0" smtClean="0"/>
              <a:t>North Korea and former USSR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Functions of Politics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regulate relationship</a:t>
            </a:r>
          </a:p>
          <a:p>
            <a:r>
              <a:rPr lang="en-US" dirty="0" smtClean="0"/>
              <a:t>Welfare works</a:t>
            </a:r>
          </a:p>
          <a:p>
            <a:r>
              <a:rPr lang="en-US" dirty="0" err="1" smtClean="0"/>
              <a:t>Defence</a:t>
            </a:r>
            <a:r>
              <a:rPr lang="en-US" dirty="0" smtClean="0"/>
              <a:t> against foreign danger</a:t>
            </a:r>
          </a:p>
          <a:p>
            <a:r>
              <a:rPr lang="en-US" dirty="0" smtClean="0"/>
              <a:t>To create social control</a:t>
            </a:r>
          </a:p>
          <a:p>
            <a:r>
              <a:rPr lang="en-US" dirty="0" smtClean="0"/>
              <a:t>The institutionalization of norms</a:t>
            </a:r>
          </a:p>
          <a:p>
            <a:r>
              <a:rPr lang="en-US" dirty="0" smtClean="0"/>
              <a:t>The decision of conflict</a:t>
            </a:r>
          </a:p>
          <a:p>
            <a:r>
              <a:rPr lang="en-US" dirty="0" smtClean="0"/>
              <a:t>The enforcement of norms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Crime Reported in Selected Cities - 2010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371600"/>
          <a:ext cx="8305800" cy="475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400800"/>
            <a:ext cx="6674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Source: Office of the Additional Inspector General Police (Investigation), CPO, Peshawar</a:t>
            </a:r>
            <a:endParaRPr lang="en-US" sz="1400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Birth Registration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Sanitation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Housing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Market Price of Food, clothing and fuel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Recreational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096000"/>
            <a:ext cx="89154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Source: William F. </a:t>
            </a:r>
            <a:r>
              <a:rPr lang="en-US" dirty="0" err="1" smtClean="0"/>
              <a:t>Ogburn</a:t>
            </a:r>
            <a:r>
              <a:rPr lang="en-US" dirty="0" smtClean="0"/>
              <a:t> and Meyer F. </a:t>
            </a:r>
            <a:r>
              <a:rPr lang="en-US" dirty="0" err="1" smtClean="0"/>
              <a:t>Nimkoff</a:t>
            </a:r>
            <a:r>
              <a:rPr lang="en-US" dirty="0" smtClean="0"/>
              <a:t>. (1964). </a:t>
            </a:r>
            <a:r>
              <a:rPr lang="en-US" i="1" dirty="0" smtClean="0"/>
              <a:t>A Handbook of Sociology</a:t>
            </a:r>
            <a:r>
              <a:rPr lang="en-US" dirty="0" smtClean="0"/>
              <a:t>. London: Routledge.p.409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5400" y="16002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Medical care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Unemployment benefits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Protection from enemies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Protection from hazards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Old-age benefits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Death registration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Burial services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838200"/>
            <a:ext cx="1970219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lang="en-US" sz="3200" dirty="0" smtClean="0"/>
              <a:t>0. Policing 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Government by 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public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Defence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 order and safety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Economic affairs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Environmental protection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Housing and community amenities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Recreation, culture and religion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protection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6172200"/>
            <a:ext cx="7696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Source: UN Statistics Division. </a:t>
            </a:r>
            <a:r>
              <a:rPr lang="en-US" sz="1400" dirty="0" smtClean="0">
                <a:hlinkClick r:id="rId2"/>
              </a:rPr>
              <a:t>http://unstats.un.org/unsd/cr/registry/regcst.asp?Cl=4&amp;Top=1&amp;Lg=1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J.J. </a:t>
            </a:r>
            <a:r>
              <a:rPr lang="en-US" b="1" dirty="0" err="1" smtClean="0"/>
              <a:t>Macionis</a:t>
            </a:r>
            <a:endParaRPr lang="en-US" b="1" dirty="0" smtClean="0"/>
          </a:p>
          <a:p>
            <a:r>
              <a:rPr lang="en-US" dirty="0" smtClean="0"/>
              <a:t>Politics is the social institution that distributes power, sets a society’s goals, and makes decisions.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457027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 smtClean="0"/>
              <a:t>Politics: </a:t>
            </a:r>
            <a:br>
              <a:rPr lang="en-US" b="1" u="sng" dirty="0" smtClean="0"/>
            </a:br>
            <a:r>
              <a:rPr lang="en-US" dirty="0" smtClean="0"/>
              <a:t>the interrelationships between the people, groups, or organizations in a particular area of life especially insofar as they involve power and influence or conflict</a:t>
            </a:r>
            <a:r>
              <a:rPr lang="en-US" b="1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Recent Trends in Government/State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Social Service State</a:t>
            </a:r>
          </a:p>
          <a:p>
            <a:r>
              <a:rPr lang="en-US" dirty="0" smtClean="0"/>
              <a:t>The Production State</a:t>
            </a:r>
          </a:p>
          <a:p>
            <a:r>
              <a:rPr lang="en-US" dirty="0" smtClean="0"/>
              <a:t>The War State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 Weber,</a:t>
            </a:r>
          </a:p>
          <a:p>
            <a:pPr lvl="1"/>
            <a:r>
              <a:rPr lang="en-US" dirty="0" smtClean="0"/>
              <a:t>Every society is based on power. </a:t>
            </a:r>
          </a:p>
          <a:p>
            <a:pPr lvl="1"/>
            <a:r>
              <a:rPr lang="en-US" b="1" dirty="0" smtClean="0"/>
              <a:t>Power </a:t>
            </a:r>
            <a:r>
              <a:rPr lang="en-US" dirty="0" smtClean="0"/>
              <a:t>is the ability to achieve desired ends despite resistance from others. </a:t>
            </a:r>
          </a:p>
          <a:p>
            <a:pPr lvl="1"/>
            <a:r>
              <a:rPr lang="en-US" dirty="0" smtClean="0"/>
              <a:t>The use of power is the business of government.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smtClean="0"/>
              <a:t>Government </a:t>
            </a:r>
            <a:r>
              <a:rPr lang="en-US" dirty="0" smtClean="0"/>
              <a:t>is a formal organization that directs the political life of a society. </a:t>
            </a:r>
          </a:p>
          <a:p>
            <a:r>
              <a:rPr lang="en-US" dirty="0" smtClean="0"/>
              <a:t>Government demands compliance on the part of population; yet Weber noted that most governments do not openly threaten their people. </a:t>
            </a:r>
          </a:p>
          <a:p>
            <a:r>
              <a:rPr lang="en-US" dirty="0" smtClean="0"/>
              <a:t>Most of the time, people respect or at least accept their society’s political system.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government is likely to keep its power for long if compliance comes only from the threat of brute force. </a:t>
            </a:r>
          </a:p>
          <a:p>
            <a:r>
              <a:rPr lang="en-US" dirty="0" smtClean="0"/>
              <a:t>Even the most brutal dictator must wonder if there can ever be enough police to watch everyone—and who would watch the police?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 government, therefore, tries to make itself seem legitimate in the eyes of the people. This fact brings us to Weber’s concept of Authority. </a:t>
            </a:r>
          </a:p>
          <a:p>
            <a:r>
              <a:rPr lang="en-US" b="1" u="sng" dirty="0" smtClean="0"/>
              <a:t>Authority</a:t>
            </a:r>
            <a:r>
              <a:rPr lang="en-US" dirty="0" smtClean="0"/>
              <a:t> is the power that people perceive as legitimate rather than coercive.</a:t>
            </a:r>
          </a:p>
          <a:p>
            <a:r>
              <a:rPr lang="en-US" dirty="0" smtClean="0"/>
              <a:t>Howe do governments transform raw power into more stable authority? Weber pointed to three ways: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Traditional authority,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Rational-legal authority,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Charismatic authority.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Traditional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Traditional Authority </a:t>
            </a:r>
            <a:r>
              <a:rPr lang="en-US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is the power legitimized by respect for long-established cultural patterns. </a:t>
            </a:r>
          </a:p>
          <a:p>
            <a:r>
              <a:rPr lang="en-US" dirty="0" smtClean="0"/>
              <a:t>People accept a system simply because it has always been that way. It is woven into a population’s collective memory. </a:t>
            </a:r>
          </a:p>
          <a:p>
            <a:r>
              <a:rPr lang="en-US" dirty="0" smtClean="0"/>
              <a:t>It is usually hereditary leadership. </a:t>
            </a:r>
          </a:p>
          <a:p>
            <a:pPr lvl="1"/>
            <a:r>
              <a:rPr lang="en-US" dirty="0" smtClean="0"/>
              <a:t>E.g. Chinese emperors in ancient time</a:t>
            </a:r>
          </a:p>
          <a:p>
            <a:pPr lvl="1"/>
            <a:r>
              <a:rPr lang="en-US" dirty="0" smtClean="0"/>
              <a:t>Aristocratic rulers in medieval Europe</a:t>
            </a:r>
          </a:p>
          <a:p>
            <a:pPr lvl="1"/>
            <a:r>
              <a:rPr lang="en-US" dirty="0" err="1" smtClean="0"/>
              <a:t>Mughal</a:t>
            </a:r>
            <a:r>
              <a:rPr lang="en-US" dirty="0" smtClean="0"/>
              <a:t> emperors in India</a:t>
            </a:r>
          </a:p>
          <a:p>
            <a:r>
              <a:rPr lang="en-US" dirty="0" smtClean="0"/>
              <a:t>The power of tradition can be so strong that people typically come to view traditional rulers as almost godlike.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Rational-Legal Authority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Rational-legal authority </a:t>
            </a:r>
            <a:r>
              <a:rPr lang="en-US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(also called </a:t>
            </a:r>
            <a:r>
              <a:rPr lang="en-US" b="1" u="sng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bureaucratic authority</a:t>
            </a:r>
            <a:r>
              <a:rPr lang="en-US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) is power legitimized by legally enacted rules and regulations. </a:t>
            </a:r>
          </a:p>
          <a:p>
            <a:r>
              <a:rPr lang="en-US" dirty="0" smtClean="0"/>
              <a:t>Bureaucracy is the type of organization that dominates in rational-thinking, modern societies. </a:t>
            </a:r>
          </a:p>
          <a:p>
            <a:r>
              <a:rPr lang="en-US" dirty="0" smtClean="0"/>
              <a:t>Instead of looking to the past, members of today’s high-income societies seek justice through the operation of a political system that follows formally enacted rules of law. </a:t>
            </a:r>
          </a:p>
          <a:p>
            <a:pPr lvl="1"/>
            <a:r>
              <a:rPr lang="en-US" dirty="0" smtClean="0"/>
              <a:t>E.g. powers of deans and classroom teachers.</a:t>
            </a:r>
          </a:p>
          <a:p>
            <a:pPr lvl="1"/>
            <a:r>
              <a:rPr lang="en-US" dirty="0" smtClean="0"/>
              <a:t>Police</a:t>
            </a:r>
          </a:p>
          <a:p>
            <a:r>
              <a:rPr lang="en-US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RLA comes not from family background but from a position in government organization. </a:t>
            </a:r>
          </a:p>
          <a:p>
            <a:r>
              <a:rPr lang="en-US" dirty="0" smtClean="0"/>
              <a:t>A traditional monarch rules for life, but a modern president or PM accepts and gives up power according to law, which shows that presidential authority lies in the office, not in the person.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Charismatic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Charismatic authority </a:t>
            </a:r>
            <a:r>
              <a:rPr lang="en-US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is power legitimized by extraordinary personal abilities that inspire devotion and obedience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Unlike traditional and rational-legal authority, </a:t>
            </a:r>
            <a:r>
              <a:rPr lang="en-US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charismatic authority depends less on a person’s ancestry or office and more on </a:t>
            </a:r>
            <a:r>
              <a:rPr lang="en-US" b="1" u="sng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personality</a:t>
            </a:r>
            <a:r>
              <a:rPr lang="en-US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</a:p>
          <a:p>
            <a:r>
              <a:rPr lang="en-US" dirty="0" smtClean="0"/>
              <a:t>CLs have surfaced throughout history, using their personal skills to turn an audience into followers. Often they make their own rules and challenge the status quo. Jesus Christ &amp; Hitler.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11299</TotalTime>
  <Words>1058</Words>
  <Application>Microsoft Office PowerPoint</Application>
  <PresentationFormat>On-screen Show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Social Institutions: Politics</vt:lpstr>
      <vt:lpstr>Definition</vt:lpstr>
      <vt:lpstr>Slide 3</vt:lpstr>
      <vt:lpstr>Slide 4</vt:lpstr>
      <vt:lpstr>Slide 5</vt:lpstr>
      <vt:lpstr>Slide 6</vt:lpstr>
      <vt:lpstr>1. Traditional Authority</vt:lpstr>
      <vt:lpstr>2. Rational-Legal Authority </vt:lpstr>
      <vt:lpstr>3. Charismatic Authority</vt:lpstr>
      <vt:lpstr>Types of Political Systems</vt:lpstr>
      <vt:lpstr>1. Monarchy</vt:lpstr>
      <vt:lpstr>2. Democracy</vt:lpstr>
      <vt:lpstr>Slide 13</vt:lpstr>
      <vt:lpstr>3. Authoritarianism</vt:lpstr>
      <vt:lpstr>4. Totalitarianism</vt:lpstr>
      <vt:lpstr>Functions of Politics</vt:lpstr>
      <vt:lpstr>Crime Reported in Selected Cities - 2010</vt:lpstr>
      <vt:lpstr>Functions of Government</vt:lpstr>
      <vt:lpstr>Functions of Government by UN</vt:lpstr>
      <vt:lpstr>Recent Trends in Government/State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Institutions : EDUCATION</dc:title>
  <dc:creator>Imran</dc:creator>
  <cp:lastModifiedBy>Imran</cp:lastModifiedBy>
  <cp:revision>289</cp:revision>
  <dcterms:created xsi:type="dcterms:W3CDTF">2006-08-16T00:00:00Z</dcterms:created>
  <dcterms:modified xsi:type="dcterms:W3CDTF">2015-04-23T08:25:12Z</dcterms:modified>
</cp:coreProperties>
</file>